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2"/>
  </p:notesMasterIdLst>
  <p:sldIdLst>
    <p:sldId id="260" r:id="rId2"/>
    <p:sldId id="261" r:id="rId3"/>
    <p:sldId id="262" r:id="rId4"/>
    <p:sldId id="263" r:id="rId5"/>
    <p:sldId id="264" r:id="rId6"/>
    <p:sldId id="259" r:id="rId7"/>
    <p:sldId id="257" r:id="rId8"/>
    <p:sldId id="269" r:id="rId9"/>
    <p:sldId id="270" r:id="rId10"/>
    <p:sldId id="258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7BB35-398A-4154-AAC2-67CFD7174B4A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3BAFD-32F3-4044-BE57-24FF6974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53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3BAFD-32F3-4044-BE57-24FF697416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97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618AE4-FAEC-4660-9E50-FE1769B3593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770A-C0D2-4D9F-B2AC-A6A14FAA780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9BE9-CC64-49AD-AD8A-B087A170492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714C-B513-4281-91C4-91B157446C3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5D9BC5-F5A7-40FC-A78E-CEC8CA36631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D330-F6A1-48F7-9E92-338B7B30A4E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95BF9-2BD8-4978-933C-DB99CC1DB2C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2751-3052-451A-94D7-F3D9D5B751E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6043-C656-40CC-9C70-0A76420368E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5C74-BD74-4451-A436-3662971FA23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89501A-C051-4C2F-A8BA-F7DDD51A25F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2CF0DD9F-F99D-4112-98BC-5A6959518A9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-76200"/>
            <a:ext cx="6172200" cy="11415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National Comparison (Middle Schools)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9976654"/>
              </p:ext>
            </p:extLst>
          </p:nvPr>
        </p:nvGraphicFramePr>
        <p:xfrm>
          <a:off x="1524000" y="1143000"/>
          <a:ext cx="2895600" cy="5481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800"/>
                <a:gridCol w="762000"/>
                <a:gridCol w="609600"/>
                <a:gridCol w="1219200"/>
              </a:tblGrid>
              <a:tr h="26927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LRSD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Writing </a:t>
                      </a:r>
                      <a:r>
                        <a:rPr lang="en-US" sz="1800" dirty="0">
                          <a:effectLst/>
                        </a:rPr>
                        <a:t>%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Met Readiness Benchmark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(Ready/Exceeding)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434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2016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2017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Difference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49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31%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52%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+21%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6149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23%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33%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+10%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6149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14%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27%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+13%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5904870"/>
              </p:ext>
            </p:extLst>
          </p:nvPr>
        </p:nvGraphicFramePr>
        <p:xfrm>
          <a:off x="4419600" y="1143000"/>
          <a:ext cx="2438400" cy="5481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579"/>
                <a:gridCol w="648579"/>
                <a:gridCol w="1141242"/>
              </a:tblGrid>
              <a:tr h="2692723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NATIONAL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Writing </a:t>
                      </a:r>
                      <a:r>
                        <a:rPr lang="en-US" sz="1800" dirty="0">
                          <a:effectLst/>
                        </a:rPr>
                        <a:t>%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Met Readiness Benchmark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(Ready/Exceeding)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434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2016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2017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Difference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49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42%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44%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+2%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  <a:tr h="6149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28%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+2%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  <a:tr h="6149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29%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+3%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320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are our students Struggling?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525963"/>
          </a:xfrm>
        </p:spPr>
        <p:txBody>
          <a:bodyPr/>
          <a:lstStyle/>
          <a:p>
            <a:r>
              <a:rPr lang="en-US" dirty="0" smtClean="0"/>
              <a:t>Absence of Fathers in homes.</a:t>
            </a:r>
          </a:p>
          <a:p>
            <a:pPr lvl="1"/>
            <a:r>
              <a:rPr lang="en-US" dirty="0" smtClean="0"/>
              <a:t>Living in fatherless families can damage self-esteem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4267200" cy="4525963"/>
          </a:xfrm>
        </p:spPr>
        <p:txBody>
          <a:bodyPr/>
          <a:lstStyle/>
          <a:p>
            <a:r>
              <a:rPr lang="en-US" dirty="0" smtClean="0"/>
              <a:t>85% of youth in prison grew up in a fatherless home </a:t>
            </a:r>
            <a:r>
              <a:rPr lang="en-US" sz="1400" dirty="0" smtClean="0"/>
              <a:t>(Criminal Justice and Behavior, 1998)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dirty="0" smtClean="0"/>
              <a:t>70% of juveniles in state institutions come from fatherless homes </a:t>
            </a:r>
            <a:r>
              <a:rPr lang="en-US" sz="1400" dirty="0" smtClean="0"/>
              <a:t>(Fulton Co. Georgia jail populations, Texas </a:t>
            </a:r>
            <a:r>
              <a:rPr lang="en-US" sz="1400" dirty="0" err="1" smtClean="0"/>
              <a:t>Dept</a:t>
            </a:r>
            <a:r>
              <a:rPr lang="en-US" sz="1400" dirty="0" smtClean="0"/>
              <a:t> of Corrections 1992).</a:t>
            </a:r>
            <a:endParaRPr lang="en-US" sz="1400" dirty="0"/>
          </a:p>
        </p:txBody>
      </p:sp>
      <p:pic>
        <p:nvPicPr>
          <p:cNvPr id="2050" name="Picture 2" descr="http://thejosevilson.com/wp-content/uploads/2010/06/father-son-rea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8" y="3429000"/>
            <a:ext cx="4398422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86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Henderson Data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375791"/>
              </p:ext>
            </p:extLst>
          </p:nvPr>
        </p:nvGraphicFramePr>
        <p:xfrm>
          <a:off x="27373" y="29592"/>
          <a:ext cx="8852649" cy="67109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8531"/>
                <a:gridCol w="583722"/>
                <a:gridCol w="778295"/>
                <a:gridCol w="778295"/>
                <a:gridCol w="650022"/>
                <a:gridCol w="713438"/>
                <a:gridCol w="713438"/>
                <a:gridCol w="648579"/>
                <a:gridCol w="648579"/>
                <a:gridCol w="737883"/>
                <a:gridCol w="584991"/>
                <a:gridCol w="713438"/>
                <a:gridCol w="713438"/>
              </a:tblGrid>
              <a:tr h="614945">
                <a:tc gridSpan="1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ACT Aspire Summative Results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9272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Grade Level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English %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Met Readiness Benchmark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(Ready/Exceeding)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Science </a:t>
                      </a:r>
                      <a:r>
                        <a:rPr lang="en-US" sz="1200" dirty="0">
                          <a:effectLst/>
                        </a:rPr>
                        <a:t>%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Met Readiness Benchmark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(Ready/Exceeding)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Writing %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Met Readiness Benchmark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(Ready/Exceeding)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Math %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Met Readiness Benchmark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(Ready/Exceeding)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434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2016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  2017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Difference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2016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 2017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Difference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2016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 2017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Difference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2016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 2017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Difference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49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39.1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46.9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+7.8</a:t>
                      </a:r>
                      <a:endParaRPr 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endParaRPr 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22.2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39.6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+17.4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27.8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26.9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-.9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  <a:tr h="6149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51.5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58.8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+7.3</a:t>
                      </a:r>
                      <a:endParaRPr 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+6</a:t>
                      </a:r>
                      <a:endParaRPr 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8.8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16.3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+7.5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10.2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+6.8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6149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52.9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+5.9</a:t>
                      </a:r>
                      <a:endParaRPr 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+1</a:t>
                      </a:r>
                      <a:endParaRPr 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3.9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15.6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+11.7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10.2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-.2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  <a:tr h="6149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AVG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+7</a:t>
                      </a:r>
                      <a:endParaRPr 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+1.6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+12.2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+1.9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711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Comparison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Autofit/>
          </a:bodyPr>
          <a:lstStyle/>
          <a:p>
            <a:r>
              <a:rPr lang="en-US" sz="3200" dirty="0" smtClean="0"/>
              <a:t>85% of 5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grade students scored one level higher</a:t>
            </a:r>
          </a:p>
          <a:p>
            <a:r>
              <a:rPr lang="en-US" sz="3200" dirty="0" smtClean="0"/>
              <a:t>45% of 8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grade students tested one level higher (below basic – close/ready)</a:t>
            </a:r>
          </a:p>
          <a:p>
            <a:r>
              <a:rPr lang="en-US" sz="3200" dirty="0" smtClean="0"/>
              <a:t>40% showed incremental growth</a:t>
            </a:r>
          </a:p>
          <a:p>
            <a:r>
              <a:rPr lang="en-US" sz="3200" dirty="0" smtClean="0"/>
              <a:t>15% show  no growth or went backwards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68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947483"/>
              </p:ext>
            </p:extLst>
          </p:nvPr>
        </p:nvGraphicFramePr>
        <p:xfrm>
          <a:off x="2057400" y="34333"/>
          <a:ext cx="4800600" cy="6786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0" name="Acrobat Document" r:id="rId3" imgW="5667122" imgH="8010380" progId="AcroExch.Document.11">
                  <p:embed/>
                </p:oleObj>
              </mc:Choice>
              <mc:Fallback>
                <p:oleObj name="Acrobat Document" r:id="rId3" imgW="5667122" imgH="8010380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4333"/>
                        <a:ext cx="4800600" cy="67860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745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105041"/>
              </p:ext>
            </p:extLst>
          </p:nvPr>
        </p:nvGraphicFramePr>
        <p:xfrm>
          <a:off x="990600" y="76200"/>
          <a:ext cx="7086600" cy="67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4" name="Acrobat Document" r:id="rId3" imgW="5829233" imgH="7543775" progId="AcroExch.Document.11">
                  <p:embed/>
                </p:oleObj>
              </mc:Choice>
              <mc:Fallback>
                <p:oleObj name="Acrobat Document" r:id="rId3" imgW="5829233" imgH="754377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76200"/>
                        <a:ext cx="7086600" cy="6728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182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are our students Struggling?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Poverty =</a:t>
            </a:r>
          </a:p>
          <a:p>
            <a:pPr lvl="1"/>
            <a:r>
              <a:rPr lang="en-US" sz="3200" dirty="0" smtClean="0"/>
              <a:t>Devaluation of Education</a:t>
            </a:r>
          </a:p>
          <a:p>
            <a:pPr lvl="1"/>
            <a:r>
              <a:rPr lang="en-US" sz="3200" dirty="0" smtClean="0"/>
              <a:t>Challenging Authority</a:t>
            </a:r>
          </a:p>
          <a:p>
            <a:pPr lvl="1"/>
            <a:r>
              <a:rPr lang="en-US" sz="3200" dirty="0" smtClean="0"/>
              <a:t>Poor Work Ethic </a:t>
            </a:r>
          </a:p>
          <a:p>
            <a:pPr lvl="1"/>
            <a:r>
              <a:rPr lang="en-US" sz="3200" dirty="0" smtClean="0"/>
              <a:t>Poor Reading Skills</a:t>
            </a:r>
          </a:p>
          <a:p>
            <a:pPr lvl="1"/>
            <a:r>
              <a:rPr lang="en-US" sz="3200" dirty="0" smtClean="0"/>
              <a:t>Anger and Hostility</a:t>
            </a:r>
          </a:p>
          <a:p>
            <a:pPr lvl="1"/>
            <a:r>
              <a:rPr lang="en-US" sz="3200" dirty="0" smtClean="0"/>
              <a:t>Family Issues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3325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Map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42" t="3922" r="33648"/>
          <a:stretch/>
        </p:blipFill>
        <p:spPr bwMode="auto">
          <a:xfrm>
            <a:off x="152400" y="1371600"/>
            <a:ext cx="4419600" cy="4343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9" t="4678" r="33390"/>
          <a:stretch/>
        </p:blipFill>
        <p:spPr bwMode="auto">
          <a:xfrm>
            <a:off x="4562764" y="1371600"/>
            <a:ext cx="4428836" cy="43433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311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Forms response chart. Question title: 20. Disciplining students does not hinder classroom instructional time. . Number of responses: 34 response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3" t="12698" r="41877" b="50265"/>
          <a:stretch/>
        </p:blipFill>
        <p:spPr bwMode="auto">
          <a:xfrm>
            <a:off x="460375" y="1828800"/>
            <a:ext cx="4167188" cy="32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9" t="47618" r="40896" b="20884"/>
          <a:stretch/>
        </p:blipFill>
        <p:spPr bwMode="auto">
          <a:xfrm>
            <a:off x="4585017" y="1905000"/>
            <a:ext cx="4101783" cy="3124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845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6" t="21874" r="40024" b="35979"/>
          <a:stretch/>
        </p:blipFill>
        <p:spPr bwMode="auto">
          <a:xfrm>
            <a:off x="1" y="36250"/>
            <a:ext cx="9144000" cy="3392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5" t="29630" r="40024" b="23809"/>
          <a:stretch/>
        </p:blipFill>
        <p:spPr bwMode="auto">
          <a:xfrm>
            <a:off x="89428" y="3124200"/>
            <a:ext cx="9054571" cy="3505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942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5885</TotalTime>
  <Words>321</Words>
  <Application>Microsoft Office PowerPoint</Application>
  <PresentationFormat>On-screen Show (4:3)</PresentationFormat>
  <Paragraphs>130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Wingdings</vt:lpstr>
      <vt:lpstr>Essential</vt:lpstr>
      <vt:lpstr>Acrobat Document</vt:lpstr>
      <vt:lpstr>National Comparison (Middle Schools)</vt:lpstr>
      <vt:lpstr>Henderson Data</vt:lpstr>
      <vt:lpstr>Growth Comparison </vt:lpstr>
      <vt:lpstr>PowerPoint Presentation</vt:lpstr>
      <vt:lpstr>PowerPoint Presentation</vt:lpstr>
      <vt:lpstr>Why are our students Struggling?</vt:lpstr>
      <vt:lpstr>Google Map</vt:lpstr>
      <vt:lpstr>PowerPoint Presentation</vt:lpstr>
      <vt:lpstr>PowerPoint Presentation</vt:lpstr>
      <vt:lpstr>Why are our students Struggling?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Map</dc:title>
  <dc:creator>Williams, Frank</dc:creator>
  <cp:lastModifiedBy>Williams, Frank</cp:lastModifiedBy>
  <cp:revision>9</cp:revision>
  <cp:lastPrinted>1601-01-01T00:00:00Z</cp:lastPrinted>
  <dcterms:created xsi:type="dcterms:W3CDTF">2017-12-01T16:01:40Z</dcterms:created>
  <dcterms:modified xsi:type="dcterms:W3CDTF">2017-12-05T18:07:30Z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TC102037691033</vt:lpwstr>
  </property>
</Properties>
</file>